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8" r:id="rId2"/>
    <p:sldId id="261" r:id="rId3"/>
    <p:sldId id="297" r:id="rId4"/>
    <p:sldId id="300" r:id="rId5"/>
    <p:sldId id="306" r:id="rId6"/>
    <p:sldId id="305" r:id="rId7"/>
    <p:sldId id="301" r:id="rId8"/>
    <p:sldId id="303" r:id="rId9"/>
    <p:sldId id="302" r:id="rId10"/>
    <p:sldId id="311" r:id="rId11"/>
    <p:sldId id="313" r:id="rId12"/>
    <p:sldId id="310" r:id="rId13"/>
    <p:sldId id="312" r:id="rId14"/>
    <p:sldId id="307" r:id="rId15"/>
    <p:sldId id="308" r:id="rId16"/>
    <p:sldId id="274" r:id="rId17"/>
    <p:sldId id="314" r:id="rId18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Montserrat" pitchFamily="2" charset="77"/>
      <p:regular r:id="rId24"/>
      <p:bold r:id="rId25"/>
      <p:italic r:id="rId26"/>
      <p:boldItalic r:id="rId27"/>
    </p:embeddedFont>
    <p:embeddedFont>
      <p:font typeface="Montserrat Medium" pitchFamily="2" charset="77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A4A3A4"/>
          </p15:clr>
        </p15:guide>
        <p15:guide id="2" pos="57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8F9"/>
    <a:srgbClr val="D2E5FC"/>
    <a:srgbClr val="0887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/>
    <p:restoredTop sz="94663"/>
  </p:normalViewPr>
  <p:slideViewPr>
    <p:cSldViewPr snapToGrid="0">
      <p:cViewPr varScale="1">
        <p:scale>
          <a:sx n="75" d="100"/>
          <a:sy n="75" d="100"/>
        </p:scale>
        <p:origin x="272" y="168"/>
      </p:cViewPr>
      <p:guideLst>
        <p:guide orient="horz" pos="3240"/>
        <p:guide pos="57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3cba6a435_6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a3cba6a435_6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e3cc70a7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e3cc70a7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382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e3cc70a7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e3cc70a7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13466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e3cc70a7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e3cc70a7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883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e3cc70a7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e3cc70a7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140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e3cc70a7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e3cc70a7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63406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3e738c4d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3e738c4d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16790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e3cc70a7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e3cc70a7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8788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e3cc70a7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e3cc70a7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3e738c4d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3e738c4d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042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3e738c4d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3e738c4d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960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3e738c4d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3e738c4d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602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3e738c4d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3e738c4d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7485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3e738c4d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3e738c4d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0220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3e738c4d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3e738c4d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8163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3e738c4d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3e738c4d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306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PERDATA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23417" y="1489150"/>
            <a:ext cx="17041200" cy="4105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623400" y="2779200"/>
            <a:ext cx="5616000" cy="6358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9144000" y="-250"/>
            <a:ext cx="91440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9879000" y="1448150"/>
            <a:ext cx="7674000" cy="7390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marL="457200" lvl="0" indent="-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>
              <a:spcBef>
                <a:spcPts val="3200"/>
              </a:spcBef>
              <a:spcAft>
                <a:spcPts val="320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ctr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ctr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ctr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ctr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ctr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ctr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ctr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ctr">
              <a:spcBef>
                <a:spcPts val="3200"/>
              </a:spcBef>
              <a:spcAft>
                <a:spcPts val="320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Char char="●"/>
              <a:defRPr sz="3600">
                <a:solidFill>
                  <a:schemeClr val="dk2"/>
                </a:solidFill>
              </a:defRPr>
            </a:lvl1pPr>
            <a:lvl2pPr marL="914400" lvl="1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2pPr>
            <a:lvl3pPr marL="1371600" lvl="2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3pPr>
            <a:lvl4pPr marL="1828800" lvl="3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4pPr>
            <a:lvl5pPr marL="2286000" lvl="4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5pPr>
            <a:lvl6pPr marL="2743200" lvl="5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6pPr>
            <a:lvl7pPr marL="3200400" lvl="6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7pPr>
            <a:lvl8pPr marL="3657600" lvl="7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8pPr>
            <a:lvl9pPr marL="4114800" lvl="8" indent="-406400">
              <a:lnSpc>
                <a:spcPct val="115000"/>
              </a:lnSpc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tiff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87C0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Thamara Maura - Cactus">
            <a:extLst>
              <a:ext uri="{FF2B5EF4-FFF2-40B4-BE49-F238E27FC236}">
                <a16:creationId xmlns:a16="http://schemas.microsoft.com/office/drawing/2014/main" id="{1FBD9ECD-11B8-41DC-8595-4029803EF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Google Shape;69;p15"/>
          <p:cNvSpPr/>
          <p:nvPr/>
        </p:nvSpPr>
        <p:spPr>
          <a:xfrm>
            <a:off x="0" y="6997700"/>
            <a:ext cx="18288000" cy="2514600"/>
          </a:xfrm>
          <a:prstGeom prst="rect">
            <a:avLst/>
          </a:prstGeom>
          <a:solidFill>
            <a:srgbClr val="0887C0">
              <a:alpha val="73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5"/>
          <p:cNvSpPr txBox="1"/>
          <p:nvPr/>
        </p:nvSpPr>
        <p:spPr>
          <a:xfrm>
            <a:off x="1702074" y="6603280"/>
            <a:ext cx="13131525" cy="20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Insper Data + Cactus</a:t>
            </a:r>
            <a:endParaRPr sz="90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9325" y="8116245"/>
            <a:ext cx="5338472" cy="16114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524EB2E-4853-4942-B8A8-5A04F2043276}"/>
              </a:ext>
            </a:extLst>
          </p:cNvPr>
          <p:cNvSpPr/>
          <p:nvPr/>
        </p:nvSpPr>
        <p:spPr>
          <a:xfrm>
            <a:off x="8568548" y="5992120"/>
            <a:ext cx="2861862" cy="4617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F02389-6310-49EE-9219-133CC91DA5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811" t="66058" r="6985" b="26367"/>
          <a:stretch/>
        </p:blipFill>
        <p:spPr>
          <a:xfrm>
            <a:off x="8427558" y="5992120"/>
            <a:ext cx="2761890" cy="35336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 t="6463" r="14236"/>
          <a:stretch/>
        </p:blipFill>
        <p:spPr>
          <a:xfrm>
            <a:off x="0" y="0"/>
            <a:ext cx="6277601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55025" y="220025"/>
            <a:ext cx="684850" cy="7921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/>
        </p:nvSpPr>
        <p:spPr>
          <a:xfrm>
            <a:off x="7268650" y="485275"/>
            <a:ext cx="8368500" cy="16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5800" b="1" dirty="0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Descritivas</a:t>
            </a:r>
            <a:endParaRPr sz="5800" b="1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17411700" y="9494700"/>
            <a:ext cx="876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5500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Imagem 5" descr="Gráfico, Gráfico de superfície&#10;&#10;Descrição gerada automaticamente">
            <a:extLst>
              <a:ext uri="{FF2B5EF4-FFF2-40B4-BE49-F238E27FC236}">
                <a16:creationId xmlns:a16="http://schemas.microsoft.com/office/drawing/2014/main" id="{102214C3-778B-7E41-A371-E21909B98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1950" y="2079951"/>
            <a:ext cx="11137900" cy="741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872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 t="6463" r="14236"/>
          <a:stretch/>
        </p:blipFill>
        <p:spPr>
          <a:xfrm>
            <a:off x="0" y="0"/>
            <a:ext cx="6277601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55025" y="220025"/>
            <a:ext cx="684850" cy="7921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/>
        </p:nvSpPr>
        <p:spPr>
          <a:xfrm>
            <a:off x="7268650" y="485275"/>
            <a:ext cx="8368500" cy="16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5800" b="1" dirty="0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Descritivas</a:t>
            </a:r>
            <a:endParaRPr sz="5800" b="1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17411700" y="9494700"/>
            <a:ext cx="876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5500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5CA5BDE-FC65-444D-BB78-49D4154CA7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7149" y="2040466"/>
            <a:ext cx="10914317" cy="732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30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 t="6463" r="14236"/>
          <a:stretch/>
        </p:blipFill>
        <p:spPr>
          <a:xfrm>
            <a:off x="0" y="0"/>
            <a:ext cx="6277601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55025" y="220025"/>
            <a:ext cx="684850" cy="7921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/>
        </p:nvSpPr>
        <p:spPr>
          <a:xfrm>
            <a:off x="7268650" y="485275"/>
            <a:ext cx="8368500" cy="16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5800" b="1" dirty="0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Testes estatísticos</a:t>
            </a:r>
            <a:endParaRPr sz="5800" b="1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17411700" y="9494700"/>
            <a:ext cx="876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5500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2C92EC4-D78C-904A-9FCD-08D9C1DE10B8}"/>
              </a:ext>
            </a:extLst>
          </p:cNvPr>
          <p:cNvSpPr txBox="1"/>
          <p:nvPr/>
        </p:nvSpPr>
        <p:spPr>
          <a:xfrm>
            <a:off x="6608233" y="2025309"/>
            <a:ext cx="5071534" cy="3323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2017, 5º ano</a:t>
            </a:r>
          </a:p>
          <a:p>
            <a:endParaRPr lang="pt-BR" dirty="0"/>
          </a:p>
          <a:p>
            <a:r>
              <a:rPr lang="pt-BR" b="1" dirty="0"/>
              <a:t>Teste Shapiro-</a:t>
            </a:r>
            <a:r>
              <a:rPr lang="pt-BR" b="1" dirty="0" err="1"/>
              <a:t>Wilk</a:t>
            </a:r>
            <a:r>
              <a:rPr lang="pt-BR" b="1" dirty="0"/>
              <a:t>:</a:t>
            </a:r>
          </a:p>
          <a:p>
            <a:r>
              <a:rPr lang="pt-BR" dirty="0" err="1"/>
              <a:t>Cactus</a:t>
            </a:r>
            <a:r>
              <a:rPr lang="pt-BR" dirty="0"/>
              <a:t> 19 </a:t>
            </a:r>
            <a:r>
              <a:rPr lang="pt-BR" dirty="0" err="1"/>
              <a:t>p</a:t>
            </a:r>
            <a:r>
              <a:rPr lang="pt-BR" dirty="0"/>
              <a:t>-valor 61,15% (Normal)</a:t>
            </a:r>
          </a:p>
          <a:p>
            <a:r>
              <a:rPr lang="pt-BR" dirty="0" err="1"/>
              <a:t>Cactus</a:t>
            </a:r>
            <a:r>
              <a:rPr lang="pt-BR" dirty="0"/>
              <a:t> 20 </a:t>
            </a:r>
            <a:r>
              <a:rPr lang="pt-BR" dirty="0" err="1"/>
              <a:t>p</a:t>
            </a:r>
            <a:r>
              <a:rPr lang="pt-BR" dirty="0"/>
              <a:t>-valor 58,69% (Normal)</a:t>
            </a:r>
          </a:p>
          <a:p>
            <a:r>
              <a:rPr lang="pt-BR" dirty="0"/>
              <a:t>Não </a:t>
            </a:r>
            <a:r>
              <a:rPr lang="pt-BR" dirty="0" err="1"/>
              <a:t>Cactus</a:t>
            </a:r>
            <a:r>
              <a:rPr lang="pt-BR" dirty="0"/>
              <a:t> </a:t>
            </a:r>
            <a:r>
              <a:rPr lang="pt-BR" dirty="0" err="1"/>
              <a:t>p</a:t>
            </a:r>
            <a:r>
              <a:rPr lang="pt-BR" dirty="0"/>
              <a:t>-valor 0% (Não normal)</a:t>
            </a:r>
          </a:p>
          <a:p>
            <a:endParaRPr lang="pt-BR" b="1" dirty="0"/>
          </a:p>
          <a:p>
            <a:r>
              <a:rPr lang="pt-BR" b="1" dirty="0"/>
              <a:t>Teste </a:t>
            </a:r>
            <a:r>
              <a:rPr lang="pt-BR" b="1" dirty="0" err="1"/>
              <a:t>Kruskal</a:t>
            </a:r>
            <a:r>
              <a:rPr lang="pt-BR" b="1" dirty="0"/>
              <a:t>-Wallis:</a:t>
            </a:r>
          </a:p>
          <a:p>
            <a:r>
              <a:rPr lang="pt-BR" dirty="0" err="1"/>
              <a:t>p</a:t>
            </a:r>
            <a:r>
              <a:rPr lang="pt-BR" dirty="0"/>
              <a:t>-valor 0,06%, indica que pelo menos uma das médias é diferente</a:t>
            </a:r>
          </a:p>
          <a:p>
            <a:endParaRPr lang="pt-BR" dirty="0"/>
          </a:p>
          <a:p>
            <a:r>
              <a:rPr lang="pt-BR" b="1" dirty="0" err="1"/>
              <a:t>Cactus</a:t>
            </a:r>
            <a:r>
              <a:rPr lang="pt-BR" b="1" dirty="0"/>
              <a:t> 19 </a:t>
            </a:r>
            <a:r>
              <a:rPr lang="pt-BR" b="1" dirty="0" err="1"/>
              <a:t>x</a:t>
            </a:r>
            <a:r>
              <a:rPr lang="pt-BR" b="1" dirty="0"/>
              <a:t> </a:t>
            </a:r>
            <a:r>
              <a:rPr lang="pt-BR" b="1" dirty="0" err="1"/>
              <a:t>Cactus</a:t>
            </a:r>
            <a:r>
              <a:rPr lang="pt-BR" b="1" dirty="0"/>
              <a:t> 20:</a:t>
            </a:r>
          </a:p>
          <a:p>
            <a:r>
              <a:rPr lang="pt-BR" dirty="0"/>
              <a:t>Teste-</a:t>
            </a:r>
            <a:r>
              <a:rPr lang="pt-BR" dirty="0" err="1"/>
              <a:t>F</a:t>
            </a:r>
            <a:r>
              <a:rPr lang="pt-BR" dirty="0"/>
              <a:t> </a:t>
            </a:r>
            <a:r>
              <a:rPr lang="pt-BR" dirty="0" err="1"/>
              <a:t>p</a:t>
            </a:r>
            <a:r>
              <a:rPr lang="pt-BR" dirty="0"/>
              <a:t>-valor 4,83%</a:t>
            </a:r>
          </a:p>
          <a:p>
            <a:r>
              <a:rPr lang="pt-BR" dirty="0" err="1"/>
              <a:t>Teste-T</a:t>
            </a:r>
            <a:r>
              <a:rPr lang="pt-BR" dirty="0"/>
              <a:t> </a:t>
            </a:r>
            <a:r>
              <a:rPr lang="pt-BR" dirty="0" err="1"/>
              <a:t>p</a:t>
            </a:r>
            <a:r>
              <a:rPr lang="pt-BR" dirty="0"/>
              <a:t>-valor 0,19% (</a:t>
            </a:r>
            <a:r>
              <a:rPr lang="pt-BR" dirty="0" err="1"/>
              <a:t>Cactus</a:t>
            </a:r>
            <a:r>
              <a:rPr lang="pt-BR" dirty="0"/>
              <a:t> 19 maior que </a:t>
            </a:r>
            <a:r>
              <a:rPr lang="pt-BR" dirty="0" err="1"/>
              <a:t>Cactus</a:t>
            </a:r>
            <a:r>
              <a:rPr lang="pt-BR" dirty="0"/>
              <a:t> 20)</a:t>
            </a:r>
          </a:p>
          <a:p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9DD0FD1-E141-DB4C-8255-4E193FE676EA}"/>
              </a:ext>
            </a:extLst>
          </p:cNvPr>
          <p:cNvSpPr txBox="1"/>
          <p:nvPr/>
        </p:nvSpPr>
        <p:spPr>
          <a:xfrm>
            <a:off x="6608233" y="6170713"/>
            <a:ext cx="5071534" cy="3323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2019, 5º ano</a:t>
            </a:r>
          </a:p>
          <a:p>
            <a:endParaRPr lang="pt-BR" dirty="0"/>
          </a:p>
          <a:p>
            <a:r>
              <a:rPr lang="pt-BR" b="1" dirty="0"/>
              <a:t>Teste Shapiro-</a:t>
            </a:r>
            <a:r>
              <a:rPr lang="pt-BR" b="1" dirty="0" err="1"/>
              <a:t>Wilk</a:t>
            </a:r>
            <a:r>
              <a:rPr lang="pt-BR" b="1" dirty="0"/>
              <a:t>:</a:t>
            </a:r>
          </a:p>
          <a:p>
            <a:r>
              <a:rPr lang="pt-BR" dirty="0" err="1"/>
              <a:t>Cactus</a:t>
            </a:r>
            <a:r>
              <a:rPr lang="pt-BR" dirty="0"/>
              <a:t> 19 </a:t>
            </a:r>
            <a:r>
              <a:rPr lang="pt-BR" dirty="0" err="1"/>
              <a:t>p</a:t>
            </a:r>
            <a:r>
              <a:rPr lang="pt-BR" dirty="0"/>
              <a:t>-valor 18,21% (Normal)</a:t>
            </a:r>
          </a:p>
          <a:p>
            <a:r>
              <a:rPr lang="pt-BR" dirty="0" err="1"/>
              <a:t>Cactus</a:t>
            </a:r>
            <a:r>
              <a:rPr lang="pt-BR" dirty="0"/>
              <a:t> 20 </a:t>
            </a:r>
            <a:r>
              <a:rPr lang="pt-BR" dirty="0" err="1"/>
              <a:t>p</a:t>
            </a:r>
            <a:r>
              <a:rPr lang="pt-BR" dirty="0"/>
              <a:t>-valor 79,25% (Normal)</a:t>
            </a:r>
          </a:p>
          <a:p>
            <a:r>
              <a:rPr lang="pt-BR" dirty="0"/>
              <a:t>Não </a:t>
            </a:r>
            <a:r>
              <a:rPr lang="pt-BR" dirty="0" err="1"/>
              <a:t>Cactus</a:t>
            </a:r>
            <a:r>
              <a:rPr lang="pt-BR" dirty="0"/>
              <a:t> </a:t>
            </a:r>
            <a:r>
              <a:rPr lang="pt-BR" dirty="0" err="1"/>
              <a:t>p</a:t>
            </a:r>
            <a:r>
              <a:rPr lang="pt-BR" dirty="0"/>
              <a:t>-valor 0% (Não normal)</a:t>
            </a:r>
          </a:p>
          <a:p>
            <a:endParaRPr lang="pt-BR" b="1" dirty="0"/>
          </a:p>
          <a:p>
            <a:r>
              <a:rPr lang="pt-BR" b="1" dirty="0"/>
              <a:t>Teste </a:t>
            </a:r>
            <a:r>
              <a:rPr lang="pt-BR" b="1" dirty="0" err="1"/>
              <a:t>Kruskal</a:t>
            </a:r>
            <a:r>
              <a:rPr lang="pt-BR" b="1" dirty="0"/>
              <a:t>-Wallis:</a:t>
            </a:r>
          </a:p>
          <a:p>
            <a:r>
              <a:rPr lang="pt-BR" dirty="0" err="1"/>
              <a:t>p</a:t>
            </a:r>
            <a:r>
              <a:rPr lang="pt-BR" dirty="0"/>
              <a:t>-valor 0,06%, indica que pelo menos uma das médias é diferente</a:t>
            </a:r>
          </a:p>
          <a:p>
            <a:endParaRPr lang="pt-BR" dirty="0"/>
          </a:p>
          <a:p>
            <a:r>
              <a:rPr lang="pt-BR" b="1" dirty="0" err="1"/>
              <a:t>Cactus</a:t>
            </a:r>
            <a:r>
              <a:rPr lang="pt-BR" b="1" dirty="0"/>
              <a:t> 19 </a:t>
            </a:r>
            <a:r>
              <a:rPr lang="pt-BR" b="1" dirty="0" err="1"/>
              <a:t>x</a:t>
            </a:r>
            <a:r>
              <a:rPr lang="pt-BR" b="1" dirty="0"/>
              <a:t> </a:t>
            </a:r>
            <a:r>
              <a:rPr lang="pt-BR" b="1" dirty="0" err="1"/>
              <a:t>Cactus</a:t>
            </a:r>
            <a:r>
              <a:rPr lang="pt-BR" b="1" dirty="0"/>
              <a:t> 20:</a:t>
            </a:r>
          </a:p>
          <a:p>
            <a:r>
              <a:rPr lang="pt-BR" dirty="0"/>
              <a:t>Teste-</a:t>
            </a:r>
            <a:r>
              <a:rPr lang="pt-BR" dirty="0" err="1"/>
              <a:t>F</a:t>
            </a:r>
            <a:r>
              <a:rPr lang="pt-BR" dirty="0"/>
              <a:t> </a:t>
            </a:r>
            <a:r>
              <a:rPr lang="pt-BR" dirty="0" err="1"/>
              <a:t>p</a:t>
            </a:r>
            <a:r>
              <a:rPr lang="pt-BR" dirty="0"/>
              <a:t>-valor 1,11%</a:t>
            </a:r>
          </a:p>
          <a:p>
            <a:r>
              <a:rPr lang="pt-BR" dirty="0" err="1"/>
              <a:t>Teste-T</a:t>
            </a:r>
            <a:r>
              <a:rPr lang="pt-BR" dirty="0"/>
              <a:t> </a:t>
            </a:r>
            <a:r>
              <a:rPr lang="pt-BR" dirty="0" err="1"/>
              <a:t>p</a:t>
            </a:r>
            <a:r>
              <a:rPr lang="pt-BR" dirty="0"/>
              <a:t>-valor 1,96% (</a:t>
            </a:r>
            <a:r>
              <a:rPr lang="pt-BR" dirty="0" err="1"/>
              <a:t>Cactus</a:t>
            </a:r>
            <a:r>
              <a:rPr lang="pt-BR" dirty="0"/>
              <a:t> 19 maior que </a:t>
            </a:r>
            <a:r>
              <a:rPr lang="pt-BR" dirty="0" err="1"/>
              <a:t>Cactus</a:t>
            </a:r>
            <a:r>
              <a:rPr lang="pt-BR" dirty="0"/>
              <a:t> 20)</a:t>
            </a:r>
          </a:p>
          <a:p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9A70F07-6C73-BC4C-B239-5EADDC76D9ED}"/>
              </a:ext>
            </a:extLst>
          </p:cNvPr>
          <p:cNvSpPr txBox="1"/>
          <p:nvPr/>
        </p:nvSpPr>
        <p:spPr>
          <a:xfrm>
            <a:off x="12283491" y="2025309"/>
            <a:ext cx="5071534" cy="74174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2017 </a:t>
            </a:r>
            <a:r>
              <a:rPr lang="pt-BR" dirty="0" err="1"/>
              <a:t>x</a:t>
            </a:r>
            <a:r>
              <a:rPr lang="pt-BR" dirty="0"/>
              <a:t> 2019, 5º ano</a:t>
            </a:r>
          </a:p>
          <a:p>
            <a:endParaRPr lang="pt-BR" dirty="0"/>
          </a:p>
          <a:p>
            <a:r>
              <a:rPr lang="pt-BR" b="1" dirty="0" err="1">
                <a:solidFill>
                  <a:srgbClr val="FF0000"/>
                </a:solidFill>
              </a:rPr>
              <a:t>Cactus</a:t>
            </a:r>
            <a:r>
              <a:rPr lang="pt-BR" b="1" dirty="0">
                <a:solidFill>
                  <a:srgbClr val="FF0000"/>
                </a:solidFill>
              </a:rPr>
              <a:t> 19</a:t>
            </a:r>
          </a:p>
          <a:p>
            <a:endParaRPr lang="pt-BR" b="1" dirty="0"/>
          </a:p>
          <a:p>
            <a:r>
              <a:rPr lang="pt-BR" b="1" dirty="0"/>
              <a:t>Teste Shapiro-</a:t>
            </a:r>
            <a:r>
              <a:rPr lang="pt-BR" b="1" dirty="0" err="1"/>
              <a:t>Wilk</a:t>
            </a:r>
            <a:r>
              <a:rPr lang="pt-BR" b="1" dirty="0"/>
              <a:t>:</a:t>
            </a:r>
          </a:p>
          <a:p>
            <a:r>
              <a:rPr lang="pt-BR" dirty="0"/>
              <a:t>2017 </a:t>
            </a:r>
            <a:r>
              <a:rPr lang="pt-BR" dirty="0" err="1"/>
              <a:t>p</a:t>
            </a:r>
            <a:r>
              <a:rPr lang="pt-BR" dirty="0"/>
              <a:t>-valor 23,38% (Normal)</a:t>
            </a:r>
          </a:p>
          <a:p>
            <a:r>
              <a:rPr lang="pt-BR" dirty="0"/>
              <a:t>2019 </a:t>
            </a:r>
            <a:r>
              <a:rPr lang="pt-BR" dirty="0" err="1"/>
              <a:t>p</a:t>
            </a:r>
            <a:r>
              <a:rPr lang="pt-BR" dirty="0"/>
              <a:t>-valor 32,86% (Normal)</a:t>
            </a:r>
          </a:p>
          <a:p>
            <a:endParaRPr lang="pt-BR" dirty="0"/>
          </a:p>
          <a:p>
            <a:r>
              <a:rPr lang="pt-BR" b="1" dirty="0"/>
              <a:t>Teste </a:t>
            </a:r>
            <a:r>
              <a:rPr lang="pt-BR" b="1" dirty="0" err="1"/>
              <a:t>F</a:t>
            </a:r>
            <a:r>
              <a:rPr lang="pt-BR" b="1" dirty="0"/>
              <a:t>:</a:t>
            </a:r>
          </a:p>
          <a:p>
            <a:r>
              <a:rPr lang="pt-BR" dirty="0"/>
              <a:t>p-valor 6%</a:t>
            </a:r>
          </a:p>
          <a:p>
            <a:endParaRPr lang="pt-BR" dirty="0"/>
          </a:p>
          <a:p>
            <a:r>
              <a:rPr lang="pt-BR" b="1" dirty="0" err="1"/>
              <a:t>Teste-T</a:t>
            </a:r>
            <a:r>
              <a:rPr lang="pt-BR" b="1" dirty="0"/>
              <a:t> pareado</a:t>
            </a:r>
          </a:p>
          <a:p>
            <a:r>
              <a:rPr lang="pt-BR" dirty="0"/>
              <a:t>p-valor 0,37%</a:t>
            </a:r>
          </a:p>
          <a:p>
            <a:endParaRPr lang="pt-BR" dirty="0"/>
          </a:p>
          <a:p>
            <a:r>
              <a:rPr lang="pt-BR" b="1" dirty="0" err="1">
                <a:solidFill>
                  <a:srgbClr val="FF0000"/>
                </a:solidFill>
              </a:rPr>
              <a:t>Cactus</a:t>
            </a:r>
            <a:r>
              <a:rPr lang="pt-BR" b="1" dirty="0">
                <a:solidFill>
                  <a:srgbClr val="FF0000"/>
                </a:solidFill>
              </a:rPr>
              <a:t> 20</a:t>
            </a:r>
          </a:p>
          <a:p>
            <a:endParaRPr lang="pt-BR" b="1" dirty="0"/>
          </a:p>
          <a:p>
            <a:r>
              <a:rPr lang="pt-BR" b="1" dirty="0"/>
              <a:t>Teste Shapiro-</a:t>
            </a:r>
            <a:r>
              <a:rPr lang="pt-BR" b="1" dirty="0" err="1"/>
              <a:t>Wilk</a:t>
            </a:r>
            <a:r>
              <a:rPr lang="pt-BR" b="1" dirty="0"/>
              <a:t>:</a:t>
            </a:r>
          </a:p>
          <a:p>
            <a:r>
              <a:rPr lang="pt-BR" dirty="0"/>
              <a:t>2017 </a:t>
            </a:r>
            <a:r>
              <a:rPr lang="pt-BR" dirty="0" err="1"/>
              <a:t>p</a:t>
            </a:r>
            <a:r>
              <a:rPr lang="pt-BR" dirty="0"/>
              <a:t>-valor 83,17% (Normal)</a:t>
            </a:r>
          </a:p>
          <a:p>
            <a:r>
              <a:rPr lang="pt-BR" dirty="0"/>
              <a:t>2019 </a:t>
            </a:r>
            <a:r>
              <a:rPr lang="pt-BR" dirty="0" err="1"/>
              <a:t>p</a:t>
            </a:r>
            <a:r>
              <a:rPr lang="pt-BR" dirty="0"/>
              <a:t>-valor 69,52% (Normal)</a:t>
            </a:r>
          </a:p>
          <a:p>
            <a:endParaRPr lang="pt-BR" dirty="0"/>
          </a:p>
          <a:p>
            <a:r>
              <a:rPr lang="pt-BR" b="1" dirty="0"/>
              <a:t>Teste </a:t>
            </a:r>
            <a:r>
              <a:rPr lang="pt-BR" b="1" dirty="0" err="1"/>
              <a:t>F</a:t>
            </a:r>
            <a:r>
              <a:rPr lang="pt-BR" b="1" dirty="0"/>
              <a:t>:</a:t>
            </a:r>
          </a:p>
          <a:p>
            <a:r>
              <a:rPr lang="pt-BR" dirty="0" err="1"/>
              <a:t>p</a:t>
            </a:r>
            <a:r>
              <a:rPr lang="pt-BR" dirty="0"/>
              <a:t>-valor 80,61%</a:t>
            </a:r>
          </a:p>
          <a:p>
            <a:endParaRPr lang="pt-BR" dirty="0"/>
          </a:p>
          <a:p>
            <a:r>
              <a:rPr lang="pt-BR" b="1" dirty="0" err="1"/>
              <a:t>Teste-T</a:t>
            </a:r>
            <a:r>
              <a:rPr lang="pt-BR" b="1" dirty="0"/>
              <a:t> pareado</a:t>
            </a:r>
          </a:p>
          <a:p>
            <a:r>
              <a:rPr lang="pt-BR" dirty="0" err="1"/>
              <a:t>p</a:t>
            </a:r>
            <a:r>
              <a:rPr lang="pt-BR" dirty="0"/>
              <a:t>-valor 2,99%</a:t>
            </a:r>
          </a:p>
          <a:p>
            <a:endParaRPr lang="pt-BR" dirty="0"/>
          </a:p>
          <a:p>
            <a:r>
              <a:rPr lang="pt-BR" b="1" dirty="0">
                <a:solidFill>
                  <a:srgbClr val="FF0000"/>
                </a:solidFill>
              </a:rPr>
              <a:t>Não </a:t>
            </a:r>
            <a:r>
              <a:rPr lang="pt-BR" b="1" dirty="0" err="1">
                <a:solidFill>
                  <a:srgbClr val="FF0000"/>
                </a:solidFill>
              </a:rPr>
              <a:t>Cactus</a:t>
            </a:r>
            <a:endParaRPr lang="pt-BR" b="1" dirty="0">
              <a:solidFill>
                <a:srgbClr val="FF0000"/>
              </a:solidFill>
            </a:endParaRPr>
          </a:p>
          <a:p>
            <a:endParaRPr lang="pt-BR" b="1" dirty="0">
              <a:solidFill>
                <a:srgbClr val="FF0000"/>
              </a:solidFill>
            </a:endParaRPr>
          </a:p>
          <a:p>
            <a:r>
              <a:rPr lang="pt-BR" b="1" dirty="0"/>
              <a:t>Teste Shapiro-</a:t>
            </a:r>
            <a:r>
              <a:rPr lang="pt-BR" b="1" dirty="0" err="1"/>
              <a:t>Wilk</a:t>
            </a:r>
            <a:r>
              <a:rPr lang="pt-BR" b="1" dirty="0"/>
              <a:t>:</a:t>
            </a:r>
          </a:p>
          <a:p>
            <a:r>
              <a:rPr lang="pt-BR" dirty="0"/>
              <a:t>2017 </a:t>
            </a:r>
            <a:r>
              <a:rPr lang="pt-BR" dirty="0" err="1"/>
              <a:t>p</a:t>
            </a:r>
            <a:r>
              <a:rPr lang="pt-BR" dirty="0"/>
              <a:t>-valor 0% (Não normal)</a:t>
            </a:r>
          </a:p>
          <a:p>
            <a:r>
              <a:rPr lang="pt-BR" dirty="0"/>
              <a:t>2019 </a:t>
            </a:r>
            <a:r>
              <a:rPr lang="pt-BR" dirty="0" err="1"/>
              <a:t>p</a:t>
            </a:r>
            <a:r>
              <a:rPr lang="pt-BR" dirty="0"/>
              <a:t>-valor 0% (Não normal)</a:t>
            </a:r>
          </a:p>
          <a:p>
            <a:endParaRPr lang="pt-BR" b="1" dirty="0">
              <a:solidFill>
                <a:srgbClr val="FF0000"/>
              </a:solidFill>
            </a:endParaRPr>
          </a:p>
          <a:p>
            <a:r>
              <a:rPr lang="pt-BR" b="1" dirty="0">
                <a:solidFill>
                  <a:schemeClr val="tx1"/>
                </a:solidFill>
              </a:rPr>
              <a:t>Teste de </a:t>
            </a:r>
            <a:r>
              <a:rPr lang="pt-BR" b="1" dirty="0" err="1">
                <a:solidFill>
                  <a:schemeClr val="tx1"/>
                </a:solidFill>
              </a:rPr>
              <a:t>Wilcoxon</a:t>
            </a:r>
            <a:r>
              <a:rPr lang="pt-BR" b="1" dirty="0">
                <a:solidFill>
                  <a:schemeClr val="tx1"/>
                </a:solidFill>
              </a:rPr>
              <a:t>:</a:t>
            </a:r>
          </a:p>
          <a:p>
            <a:r>
              <a:rPr lang="pt-BR" dirty="0" err="1">
                <a:solidFill>
                  <a:schemeClr val="tx1"/>
                </a:solidFill>
              </a:rPr>
              <a:t>P</a:t>
            </a:r>
            <a:r>
              <a:rPr lang="pt-BR" dirty="0">
                <a:solidFill>
                  <a:schemeClr val="tx1"/>
                </a:solidFill>
              </a:rPr>
              <a:t>-valor 0%</a:t>
            </a:r>
          </a:p>
        </p:txBody>
      </p:sp>
    </p:spTree>
    <p:extLst>
      <p:ext uri="{BB962C8B-B14F-4D97-AF65-F5344CB8AC3E}">
        <p14:creationId xmlns:p14="http://schemas.microsoft.com/office/powerpoint/2010/main" val="2475810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 t="6463" r="14236"/>
          <a:stretch/>
        </p:blipFill>
        <p:spPr>
          <a:xfrm>
            <a:off x="0" y="0"/>
            <a:ext cx="6277601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55025" y="220025"/>
            <a:ext cx="684850" cy="7921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/>
        </p:nvSpPr>
        <p:spPr>
          <a:xfrm>
            <a:off x="7268650" y="485275"/>
            <a:ext cx="8368500" cy="16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5800" b="1" dirty="0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Testes estatísticos</a:t>
            </a:r>
            <a:endParaRPr sz="5800" b="1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17411700" y="9494700"/>
            <a:ext cx="876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5500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2C92EC4-D78C-904A-9FCD-08D9C1DE10B8}"/>
              </a:ext>
            </a:extLst>
          </p:cNvPr>
          <p:cNvSpPr txBox="1"/>
          <p:nvPr/>
        </p:nvSpPr>
        <p:spPr>
          <a:xfrm>
            <a:off x="6608233" y="2025309"/>
            <a:ext cx="5071534" cy="3323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2017, 9º ano</a:t>
            </a:r>
          </a:p>
          <a:p>
            <a:endParaRPr lang="pt-BR" dirty="0"/>
          </a:p>
          <a:p>
            <a:r>
              <a:rPr lang="pt-BR" b="1" dirty="0"/>
              <a:t>Teste Shapiro-</a:t>
            </a:r>
            <a:r>
              <a:rPr lang="pt-BR" b="1" dirty="0" err="1"/>
              <a:t>Wilk</a:t>
            </a:r>
            <a:r>
              <a:rPr lang="pt-BR" b="1" dirty="0"/>
              <a:t>:</a:t>
            </a:r>
          </a:p>
          <a:p>
            <a:r>
              <a:rPr lang="pt-BR" dirty="0" err="1"/>
              <a:t>Cactus</a:t>
            </a:r>
            <a:r>
              <a:rPr lang="pt-BR" dirty="0"/>
              <a:t> 19 </a:t>
            </a:r>
            <a:r>
              <a:rPr lang="pt-BR" dirty="0" err="1"/>
              <a:t>p</a:t>
            </a:r>
            <a:r>
              <a:rPr lang="pt-BR" dirty="0"/>
              <a:t>-valor 52,18% (Normal)</a:t>
            </a:r>
          </a:p>
          <a:p>
            <a:r>
              <a:rPr lang="pt-BR" dirty="0" err="1"/>
              <a:t>Cactus</a:t>
            </a:r>
            <a:r>
              <a:rPr lang="pt-BR" dirty="0"/>
              <a:t> 20 </a:t>
            </a:r>
            <a:r>
              <a:rPr lang="pt-BR" dirty="0" err="1"/>
              <a:t>p</a:t>
            </a:r>
            <a:r>
              <a:rPr lang="pt-BR" dirty="0"/>
              <a:t>-valor 62,68% (Normal)</a:t>
            </a:r>
          </a:p>
          <a:p>
            <a:r>
              <a:rPr lang="pt-BR" dirty="0"/>
              <a:t>Não </a:t>
            </a:r>
            <a:r>
              <a:rPr lang="pt-BR" dirty="0" err="1"/>
              <a:t>Cactus</a:t>
            </a:r>
            <a:r>
              <a:rPr lang="pt-BR" dirty="0"/>
              <a:t> </a:t>
            </a:r>
            <a:r>
              <a:rPr lang="pt-BR" dirty="0" err="1"/>
              <a:t>p</a:t>
            </a:r>
            <a:r>
              <a:rPr lang="pt-BR" dirty="0"/>
              <a:t>-valor 0% (Não normal)</a:t>
            </a:r>
          </a:p>
          <a:p>
            <a:endParaRPr lang="pt-BR" b="1" dirty="0"/>
          </a:p>
          <a:p>
            <a:r>
              <a:rPr lang="pt-BR" b="1" dirty="0"/>
              <a:t>Teste </a:t>
            </a:r>
            <a:r>
              <a:rPr lang="pt-BR" b="1" dirty="0" err="1"/>
              <a:t>Kruskal</a:t>
            </a:r>
            <a:r>
              <a:rPr lang="pt-BR" b="1" dirty="0"/>
              <a:t>-Wallis:</a:t>
            </a:r>
          </a:p>
          <a:p>
            <a:r>
              <a:rPr lang="pt-BR" dirty="0" err="1"/>
              <a:t>p</a:t>
            </a:r>
            <a:r>
              <a:rPr lang="pt-BR" dirty="0"/>
              <a:t>-valor 0%, indica que pelo menos uma das médias é diferente</a:t>
            </a:r>
          </a:p>
          <a:p>
            <a:endParaRPr lang="pt-BR" dirty="0"/>
          </a:p>
          <a:p>
            <a:r>
              <a:rPr lang="pt-BR" b="1" dirty="0" err="1"/>
              <a:t>Cactus</a:t>
            </a:r>
            <a:r>
              <a:rPr lang="pt-BR" b="1" dirty="0"/>
              <a:t> 19 </a:t>
            </a:r>
            <a:r>
              <a:rPr lang="pt-BR" b="1" dirty="0" err="1"/>
              <a:t>x</a:t>
            </a:r>
            <a:r>
              <a:rPr lang="pt-BR" b="1" dirty="0"/>
              <a:t> </a:t>
            </a:r>
            <a:r>
              <a:rPr lang="pt-BR" b="1" dirty="0" err="1"/>
              <a:t>Cactus</a:t>
            </a:r>
            <a:r>
              <a:rPr lang="pt-BR" b="1" dirty="0"/>
              <a:t> 20:</a:t>
            </a:r>
          </a:p>
          <a:p>
            <a:r>
              <a:rPr lang="pt-BR" dirty="0"/>
              <a:t>Teste-</a:t>
            </a:r>
            <a:r>
              <a:rPr lang="pt-BR" dirty="0" err="1"/>
              <a:t>F</a:t>
            </a:r>
            <a:r>
              <a:rPr lang="pt-BR" dirty="0"/>
              <a:t> </a:t>
            </a:r>
            <a:r>
              <a:rPr lang="pt-BR" dirty="0" err="1"/>
              <a:t>p</a:t>
            </a:r>
            <a:r>
              <a:rPr lang="pt-BR" dirty="0"/>
              <a:t>-valor 83,51%</a:t>
            </a:r>
          </a:p>
          <a:p>
            <a:r>
              <a:rPr lang="pt-BR" dirty="0" err="1"/>
              <a:t>Teste-T</a:t>
            </a:r>
            <a:r>
              <a:rPr lang="pt-BR" dirty="0"/>
              <a:t> </a:t>
            </a:r>
            <a:r>
              <a:rPr lang="pt-BR" dirty="0" err="1"/>
              <a:t>p</a:t>
            </a:r>
            <a:r>
              <a:rPr lang="pt-BR" dirty="0"/>
              <a:t>-valor 2,52% (</a:t>
            </a:r>
            <a:r>
              <a:rPr lang="pt-BR" dirty="0" err="1"/>
              <a:t>Cactus</a:t>
            </a:r>
            <a:r>
              <a:rPr lang="pt-BR" dirty="0"/>
              <a:t> 19 maior que </a:t>
            </a:r>
            <a:r>
              <a:rPr lang="pt-BR" dirty="0" err="1"/>
              <a:t>Cactus</a:t>
            </a:r>
            <a:r>
              <a:rPr lang="pt-BR" dirty="0"/>
              <a:t> 20)</a:t>
            </a:r>
          </a:p>
          <a:p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9DD0FD1-E141-DB4C-8255-4E193FE676EA}"/>
              </a:ext>
            </a:extLst>
          </p:cNvPr>
          <p:cNvSpPr txBox="1"/>
          <p:nvPr/>
        </p:nvSpPr>
        <p:spPr>
          <a:xfrm>
            <a:off x="6608233" y="6170713"/>
            <a:ext cx="5071534" cy="3323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2019, 9º ano</a:t>
            </a:r>
          </a:p>
          <a:p>
            <a:endParaRPr lang="pt-BR" dirty="0"/>
          </a:p>
          <a:p>
            <a:r>
              <a:rPr lang="pt-BR" b="1" dirty="0"/>
              <a:t>Teste Shapiro-</a:t>
            </a:r>
            <a:r>
              <a:rPr lang="pt-BR" b="1" dirty="0" err="1"/>
              <a:t>Wilk</a:t>
            </a:r>
            <a:r>
              <a:rPr lang="pt-BR" b="1" dirty="0"/>
              <a:t>:</a:t>
            </a:r>
          </a:p>
          <a:p>
            <a:r>
              <a:rPr lang="pt-BR" dirty="0" err="1"/>
              <a:t>Cactus</a:t>
            </a:r>
            <a:r>
              <a:rPr lang="pt-BR" dirty="0"/>
              <a:t> 19 </a:t>
            </a:r>
            <a:r>
              <a:rPr lang="pt-BR" dirty="0" err="1"/>
              <a:t>p</a:t>
            </a:r>
            <a:r>
              <a:rPr lang="pt-BR" dirty="0"/>
              <a:t>-valor 1,29% (Normal)</a:t>
            </a:r>
          </a:p>
          <a:p>
            <a:r>
              <a:rPr lang="pt-BR" dirty="0" err="1"/>
              <a:t>Cactus</a:t>
            </a:r>
            <a:r>
              <a:rPr lang="pt-BR" dirty="0"/>
              <a:t> 20 </a:t>
            </a:r>
            <a:r>
              <a:rPr lang="pt-BR" dirty="0" err="1"/>
              <a:t>p</a:t>
            </a:r>
            <a:r>
              <a:rPr lang="pt-BR" dirty="0"/>
              <a:t>-valor 22,76% (Normal)</a:t>
            </a:r>
          </a:p>
          <a:p>
            <a:r>
              <a:rPr lang="pt-BR" dirty="0"/>
              <a:t>Não </a:t>
            </a:r>
            <a:r>
              <a:rPr lang="pt-BR" dirty="0" err="1"/>
              <a:t>Cactus</a:t>
            </a:r>
            <a:r>
              <a:rPr lang="pt-BR" dirty="0"/>
              <a:t> </a:t>
            </a:r>
            <a:r>
              <a:rPr lang="pt-BR" dirty="0" err="1"/>
              <a:t>p</a:t>
            </a:r>
            <a:r>
              <a:rPr lang="pt-BR" dirty="0"/>
              <a:t>-valor 0% (Não normal)</a:t>
            </a:r>
          </a:p>
          <a:p>
            <a:endParaRPr lang="pt-BR" b="1" dirty="0"/>
          </a:p>
          <a:p>
            <a:r>
              <a:rPr lang="pt-BR" b="1" dirty="0"/>
              <a:t>Teste </a:t>
            </a:r>
            <a:r>
              <a:rPr lang="pt-BR" b="1" dirty="0" err="1"/>
              <a:t>Kruskal</a:t>
            </a:r>
            <a:r>
              <a:rPr lang="pt-BR" b="1" dirty="0"/>
              <a:t>-Wallis:</a:t>
            </a:r>
          </a:p>
          <a:p>
            <a:r>
              <a:rPr lang="pt-BR" dirty="0" err="1"/>
              <a:t>p</a:t>
            </a:r>
            <a:r>
              <a:rPr lang="pt-BR" dirty="0"/>
              <a:t>-valor 0,023%, indica que pelo menos uma das médias é diferente</a:t>
            </a:r>
          </a:p>
          <a:p>
            <a:endParaRPr lang="pt-BR" dirty="0"/>
          </a:p>
          <a:p>
            <a:r>
              <a:rPr lang="pt-BR" b="1" dirty="0" err="1"/>
              <a:t>Cactus</a:t>
            </a:r>
            <a:r>
              <a:rPr lang="pt-BR" b="1" dirty="0"/>
              <a:t> 19 </a:t>
            </a:r>
            <a:r>
              <a:rPr lang="pt-BR" b="1" dirty="0" err="1"/>
              <a:t>x</a:t>
            </a:r>
            <a:r>
              <a:rPr lang="pt-BR" b="1" dirty="0"/>
              <a:t> </a:t>
            </a:r>
            <a:r>
              <a:rPr lang="pt-BR" b="1" dirty="0" err="1"/>
              <a:t>Cactus</a:t>
            </a:r>
            <a:r>
              <a:rPr lang="pt-BR" b="1" dirty="0"/>
              <a:t> 20:</a:t>
            </a:r>
          </a:p>
          <a:p>
            <a:r>
              <a:rPr lang="pt-BR" b="1" dirty="0">
                <a:solidFill>
                  <a:schemeClr val="tx1"/>
                </a:solidFill>
              </a:rPr>
              <a:t>Teste de </a:t>
            </a:r>
            <a:r>
              <a:rPr lang="pt-BR" b="1" dirty="0" err="1">
                <a:solidFill>
                  <a:schemeClr val="tx1"/>
                </a:solidFill>
              </a:rPr>
              <a:t>Wilcoxon</a:t>
            </a:r>
            <a:r>
              <a:rPr lang="pt-BR" b="1" dirty="0">
                <a:solidFill>
                  <a:schemeClr val="tx1"/>
                </a:solidFill>
              </a:rPr>
              <a:t>:</a:t>
            </a:r>
          </a:p>
          <a:p>
            <a:r>
              <a:rPr lang="pt-BR" dirty="0" err="1">
                <a:solidFill>
                  <a:schemeClr val="tx1"/>
                </a:solidFill>
              </a:rPr>
              <a:t>P</a:t>
            </a:r>
            <a:r>
              <a:rPr lang="pt-BR" dirty="0">
                <a:solidFill>
                  <a:schemeClr val="tx1"/>
                </a:solidFill>
              </a:rPr>
              <a:t>-valor 1,29%</a:t>
            </a:r>
          </a:p>
          <a:p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9A70F07-6C73-BC4C-B239-5EADDC76D9ED}"/>
              </a:ext>
            </a:extLst>
          </p:cNvPr>
          <p:cNvSpPr txBox="1"/>
          <p:nvPr/>
        </p:nvSpPr>
        <p:spPr>
          <a:xfrm>
            <a:off x="12283491" y="2025309"/>
            <a:ext cx="5071534" cy="74174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2017 </a:t>
            </a:r>
            <a:r>
              <a:rPr lang="pt-BR" dirty="0" err="1"/>
              <a:t>x</a:t>
            </a:r>
            <a:r>
              <a:rPr lang="pt-BR" dirty="0"/>
              <a:t> 2019, 9º ano</a:t>
            </a:r>
          </a:p>
          <a:p>
            <a:endParaRPr lang="pt-BR" dirty="0"/>
          </a:p>
          <a:p>
            <a:r>
              <a:rPr lang="pt-BR" b="1" dirty="0" err="1">
                <a:solidFill>
                  <a:srgbClr val="FF0000"/>
                </a:solidFill>
              </a:rPr>
              <a:t>Cactus</a:t>
            </a:r>
            <a:r>
              <a:rPr lang="pt-BR" b="1" dirty="0">
                <a:solidFill>
                  <a:srgbClr val="FF0000"/>
                </a:solidFill>
              </a:rPr>
              <a:t> 19</a:t>
            </a:r>
          </a:p>
          <a:p>
            <a:endParaRPr lang="pt-BR" b="1" dirty="0"/>
          </a:p>
          <a:p>
            <a:r>
              <a:rPr lang="pt-BR" b="1" dirty="0"/>
              <a:t>Teste Shapiro-</a:t>
            </a:r>
            <a:r>
              <a:rPr lang="pt-BR" b="1" dirty="0" err="1"/>
              <a:t>Wilk</a:t>
            </a:r>
            <a:r>
              <a:rPr lang="pt-BR" b="1" dirty="0"/>
              <a:t>:</a:t>
            </a:r>
          </a:p>
          <a:p>
            <a:r>
              <a:rPr lang="pt-BR" dirty="0"/>
              <a:t>2017 </a:t>
            </a:r>
            <a:r>
              <a:rPr lang="pt-BR" dirty="0" err="1"/>
              <a:t>p</a:t>
            </a:r>
            <a:r>
              <a:rPr lang="pt-BR" dirty="0"/>
              <a:t>-valor 60,82% (Normal)</a:t>
            </a:r>
          </a:p>
          <a:p>
            <a:r>
              <a:rPr lang="pt-BR" dirty="0"/>
              <a:t>2019 </a:t>
            </a:r>
            <a:r>
              <a:rPr lang="pt-BR" dirty="0" err="1"/>
              <a:t>p</a:t>
            </a:r>
            <a:r>
              <a:rPr lang="pt-BR" dirty="0"/>
              <a:t>-valor 10,77% (Normal)</a:t>
            </a:r>
          </a:p>
          <a:p>
            <a:endParaRPr lang="pt-BR" dirty="0"/>
          </a:p>
          <a:p>
            <a:r>
              <a:rPr lang="pt-BR" b="1" dirty="0"/>
              <a:t>Teste </a:t>
            </a:r>
            <a:r>
              <a:rPr lang="pt-BR" b="1" dirty="0" err="1"/>
              <a:t>F</a:t>
            </a:r>
            <a:r>
              <a:rPr lang="pt-BR" b="1" dirty="0"/>
              <a:t>:</a:t>
            </a:r>
          </a:p>
          <a:p>
            <a:r>
              <a:rPr lang="pt-BR" dirty="0" err="1"/>
              <a:t>p</a:t>
            </a:r>
            <a:r>
              <a:rPr lang="pt-BR" dirty="0"/>
              <a:t>-valor 8,23%</a:t>
            </a:r>
          </a:p>
          <a:p>
            <a:endParaRPr lang="pt-BR" dirty="0"/>
          </a:p>
          <a:p>
            <a:r>
              <a:rPr lang="pt-BR" b="1" dirty="0" err="1"/>
              <a:t>Teste-T</a:t>
            </a:r>
            <a:r>
              <a:rPr lang="pt-BR" b="1" dirty="0"/>
              <a:t> pareado</a:t>
            </a:r>
          </a:p>
          <a:p>
            <a:r>
              <a:rPr lang="pt-BR" dirty="0" err="1"/>
              <a:t>p</a:t>
            </a:r>
            <a:r>
              <a:rPr lang="pt-BR" dirty="0"/>
              <a:t>-valor 0,097%</a:t>
            </a:r>
          </a:p>
          <a:p>
            <a:endParaRPr lang="pt-BR" dirty="0"/>
          </a:p>
          <a:p>
            <a:r>
              <a:rPr lang="pt-BR" b="1" dirty="0" err="1">
                <a:solidFill>
                  <a:srgbClr val="FF0000"/>
                </a:solidFill>
              </a:rPr>
              <a:t>Cactus</a:t>
            </a:r>
            <a:r>
              <a:rPr lang="pt-BR" b="1" dirty="0">
                <a:solidFill>
                  <a:srgbClr val="FF0000"/>
                </a:solidFill>
              </a:rPr>
              <a:t> 20</a:t>
            </a:r>
          </a:p>
          <a:p>
            <a:endParaRPr lang="pt-BR" b="1" dirty="0"/>
          </a:p>
          <a:p>
            <a:r>
              <a:rPr lang="pt-BR" b="1" dirty="0"/>
              <a:t>Teste Shapiro-</a:t>
            </a:r>
            <a:r>
              <a:rPr lang="pt-BR" b="1" dirty="0" err="1"/>
              <a:t>Wilk</a:t>
            </a:r>
            <a:r>
              <a:rPr lang="pt-BR" b="1" dirty="0"/>
              <a:t>:</a:t>
            </a:r>
          </a:p>
          <a:p>
            <a:r>
              <a:rPr lang="pt-BR" dirty="0"/>
              <a:t>2017 </a:t>
            </a:r>
            <a:r>
              <a:rPr lang="pt-BR" dirty="0" err="1"/>
              <a:t>p</a:t>
            </a:r>
            <a:r>
              <a:rPr lang="pt-BR" dirty="0"/>
              <a:t>-valor 33,85% (Normal)</a:t>
            </a:r>
          </a:p>
          <a:p>
            <a:r>
              <a:rPr lang="pt-BR" dirty="0"/>
              <a:t>2019 </a:t>
            </a:r>
            <a:r>
              <a:rPr lang="pt-BR" dirty="0" err="1"/>
              <a:t>p</a:t>
            </a:r>
            <a:r>
              <a:rPr lang="pt-BR" dirty="0"/>
              <a:t>-valor 10,68% (Normal)</a:t>
            </a:r>
          </a:p>
          <a:p>
            <a:endParaRPr lang="pt-BR" dirty="0"/>
          </a:p>
          <a:p>
            <a:r>
              <a:rPr lang="pt-BR" b="1" dirty="0"/>
              <a:t>Teste </a:t>
            </a:r>
            <a:r>
              <a:rPr lang="pt-BR" b="1" dirty="0" err="1"/>
              <a:t>F</a:t>
            </a:r>
            <a:r>
              <a:rPr lang="pt-BR" b="1" dirty="0"/>
              <a:t>:</a:t>
            </a:r>
          </a:p>
          <a:p>
            <a:r>
              <a:rPr lang="pt-BR" dirty="0" err="1"/>
              <a:t>p</a:t>
            </a:r>
            <a:r>
              <a:rPr lang="pt-BR" dirty="0"/>
              <a:t>-valor 66,89%</a:t>
            </a:r>
          </a:p>
          <a:p>
            <a:endParaRPr lang="pt-BR" dirty="0"/>
          </a:p>
          <a:p>
            <a:r>
              <a:rPr lang="pt-BR" b="1" dirty="0" err="1"/>
              <a:t>Teste-T</a:t>
            </a:r>
            <a:r>
              <a:rPr lang="pt-BR" b="1" dirty="0"/>
              <a:t> pareado</a:t>
            </a:r>
          </a:p>
          <a:p>
            <a:r>
              <a:rPr lang="pt-BR" dirty="0" err="1"/>
              <a:t>p</a:t>
            </a:r>
            <a:r>
              <a:rPr lang="pt-BR" dirty="0"/>
              <a:t>-valor 21,18%</a:t>
            </a:r>
          </a:p>
          <a:p>
            <a:endParaRPr lang="pt-BR" dirty="0"/>
          </a:p>
          <a:p>
            <a:r>
              <a:rPr lang="pt-BR" b="1" dirty="0">
                <a:solidFill>
                  <a:srgbClr val="FF0000"/>
                </a:solidFill>
              </a:rPr>
              <a:t>Não </a:t>
            </a:r>
            <a:r>
              <a:rPr lang="pt-BR" b="1" dirty="0" err="1">
                <a:solidFill>
                  <a:srgbClr val="FF0000"/>
                </a:solidFill>
              </a:rPr>
              <a:t>Cactus</a:t>
            </a:r>
            <a:endParaRPr lang="pt-BR" b="1" dirty="0">
              <a:solidFill>
                <a:srgbClr val="FF0000"/>
              </a:solidFill>
            </a:endParaRPr>
          </a:p>
          <a:p>
            <a:endParaRPr lang="pt-BR" b="1" dirty="0">
              <a:solidFill>
                <a:srgbClr val="FF0000"/>
              </a:solidFill>
            </a:endParaRPr>
          </a:p>
          <a:p>
            <a:r>
              <a:rPr lang="pt-BR" b="1" dirty="0"/>
              <a:t>Teste Shapiro-</a:t>
            </a:r>
            <a:r>
              <a:rPr lang="pt-BR" b="1" dirty="0" err="1"/>
              <a:t>Wilk</a:t>
            </a:r>
            <a:r>
              <a:rPr lang="pt-BR" b="1" dirty="0"/>
              <a:t>:</a:t>
            </a:r>
          </a:p>
          <a:p>
            <a:r>
              <a:rPr lang="pt-BR" dirty="0"/>
              <a:t>2017 </a:t>
            </a:r>
            <a:r>
              <a:rPr lang="pt-BR" dirty="0" err="1"/>
              <a:t>p</a:t>
            </a:r>
            <a:r>
              <a:rPr lang="pt-BR" dirty="0"/>
              <a:t>-valor 0% (Não normal)</a:t>
            </a:r>
          </a:p>
          <a:p>
            <a:r>
              <a:rPr lang="pt-BR" dirty="0"/>
              <a:t>2019 </a:t>
            </a:r>
            <a:r>
              <a:rPr lang="pt-BR" dirty="0" err="1"/>
              <a:t>p</a:t>
            </a:r>
            <a:r>
              <a:rPr lang="pt-BR" dirty="0"/>
              <a:t>-valor 0% (Não normal)</a:t>
            </a:r>
          </a:p>
          <a:p>
            <a:endParaRPr lang="pt-BR" b="1" dirty="0">
              <a:solidFill>
                <a:srgbClr val="FF0000"/>
              </a:solidFill>
            </a:endParaRPr>
          </a:p>
          <a:p>
            <a:r>
              <a:rPr lang="pt-BR" b="1" dirty="0">
                <a:solidFill>
                  <a:schemeClr val="tx1"/>
                </a:solidFill>
              </a:rPr>
              <a:t>Teste de </a:t>
            </a:r>
            <a:r>
              <a:rPr lang="pt-BR" b="1" dirty="0" err="1">
                <a:solidFill>
                  <a:schemeClr val="tx1"/>
                </a:solidFill>
              </a:rPr>
              <a:t>Wilcoxon</a:t>
            </a:r>
            <a:r>
              <a:rPr lang="pt-BR" b="1" dirty="0">
                <a:solidFill>
                  <a:schemeClr val="tx1"/>
                </a:solidFill>
              </a:rPr>
              <a:t>:</a:t>
            </a:r>
          </a:p>
          <a:p>
            <a:r>
              <a:rPr lang="pt-BR" dirty="0" err="1">
                <a:solidFill>
                  <a:schemeClr val="tx1"/>
                </a:solidFill>
              </a:rPr>
              <a:t>P</a:t>
            </a:r>
            <a:r>
              <a:rPr lang="pt-BR" dirty="0">
                <a:solidFill>
                  <a:schemeClr val="tx1"/>
                </a:solidFill>
              </a:rPr>
              <a:t>-valor 0%</a:t>
            </a:r>
          </a:p>
        </p:txBody>
      </p:sp>
    </p:spTree>
    <p:extLst>
      <p:ext uri="{BB962C8B-B14F-4D97-AF65-F5344CB8AC3E}">
        <p14:creationId xmlns:p14="http://schemas.microsoft.com/office/powerpoint/2010/main" val="3378568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 t="6463" r="14236"/>
          <a:stretch/>
        </p:blipFill>
        <p:spPr>
          <a:xfrm>
            <a:off x="0" y="0"/>
            <a:ext cx="6277601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55025" y="220025"/>
            <a:ext cx="684850" cy="7921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/>
        </p:nvSpPr>
        <p:spPr>
          <a:xfrm>
            <a:off x="7268650" y="485275"/>
            <a:ext cx="9050850" cy="16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800" b="1" dirty="0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Indicador de nível socioeconômico (</a:t>
            </a:r>
            <a:r>
              <a:rPr lang="pt-BR" sz="5800" b="1" dirty="0" err="1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Inse</a:t>
            </a:r>
            <a:r>
              <a:rPr lang="pt-BR" sz="5800" b="1" dirty="0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</a:p>
        </p:txBody>
      </p:sp>
      <p:sp>
        <p:nvSpPr>
          <p:cNvPr id="93" name="Google Shape;93;p18"/>
          <p:cNvSpPr txBox="1"/>
          <p:nvPr/>
        </p:nvSpPr>
        <p:spPr>
          <a:xfrm>
            <a:off x="17411700" y="9494700"/>
            <a:ext cx="876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5500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BCBDFE3-F139-4F53-97BE-248FEA07A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8650" y="3065308"/>
            <a:ext cx="8925924" cy="291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28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>
            <a:spLocks noGrp="1"/>
          </p:cNvSpPr>
          <p:nvPr>
            <p:ph type="title" idx="4294967295"/>
          </p:nvPr>
        </p:nvSpPr>
        <p:spPr>
          <a:xfrm>
            <a:off x="1304131" y="327601"/>
            <a:ext cx="9061395" cy="10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8225" tIns="79100" rIns="158225" bIns="791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426"/>
              </a:buClr>
              <a:buSzPts val="4800"/>
              <a:buFont typeface="Calibri"/>
              <a:buNone/>
            </a:pPr>
            <a:r>
              <a:rPr lang="en-US" sz="4000" b="1" dirty="0" err="1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Escolas</a:t>
            </a:r>
            <a:endParaRPr sz="4000" b="1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26"/>
          <p:cNvSpPr txBox="1"/>
          <p:nvPr/>
        </p:nvSpPr>
        <p:spPr>
          <a:xfrm>
            <a:off x="17411700" y="9494700"/>
            <a:ext cx="876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5500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154" y="327601"/>
            <a:ext cx="684850" cy="79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C11D703-3C3B-40E4-BEE5-3BD8DB762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54" y="2882901"/>
            <a:ext cx="8841795" cy="51816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C403F52-B550-4FDA-B2C2-E4C3FBCD79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2984501"/>
            <a:ext cx="884179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857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87C0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5775" y="2959327"/>
            <a:ext cx="3776451" cy="436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 t="6463" r="14236"/>
          <a:stretch/>
        </p:blipFill>
        <p:spPr>
          <a:xfrm>
            <a:off x="0" y="0"/>
            <a:ext cx="6277601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55025" y="220025"/>
            <a:ext cx="684850" cy="7921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/>
        </p:nvSpPr>
        <p:spPr>
          <a:xfrm>
            <a:off x="7268650" y="485275"/>
            <a:ext cx="8368500" cy="16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5800" b="1" dirty="0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Descritivas</a:t>
            </a:r>
            <a:endParaRPr sz="5800" b="1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17411700" y="9494700"/>
            <a:ext cx="876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5500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C9B4DCA-71BA-8B4A-BC27-4715A701A7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1538" y="1805175"/>
            <a:ext cx="6489700" cy="39497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B2120AE-6986-1D47-BC6F-E11C3924D2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1538" y="5928450"/>
            <a:ext cx="65278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86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 t="6463" r="14236"/>
          <a:stretch/>
        </p:blipFill>
        <p:spPr>
          <a:xfrm>
            <a:off x="0" y="0"/>
            <a:ext cx="6277601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55025" y="220025"/>
            <a:ext cx="684850" cy="7921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/>
        </p:nvSpPr>
        <p:spPr>
          <a:xfrm>
            <a:off x="7268650" y="485275"/>
            <a:ext cx="8368500" cy="16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 b="1" dirty="0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Objetivos</a:t>
            </a:r>
            <a:endParaRPr sz="5800" b="1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7065925" y="3013364"/>
            <a:ext cx="10289100" cy="2585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9850" lvl="0" algn="l" rtl="0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2500"/>
            </a:pPr>
            <a:endParaRPr lang="pt-BR" sz="2500" dirty="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Montserrat Medium"/>
              <a:buChar char="●"/>
            </a:pPr>
            <a:endParaRPr lang="pt-BR" sz="2500" dirty="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indent="-387350">
              <a:lnSpc>
                <a:spcPct val="150000"/>
              </a:lnSpc>
              <a:spcBef>
                <a:spcPts val="2100"/>
              </a:spcBef>
              <a:buClr>
                <a:srgbClr val="434343"/>
              </a:buClr>
              <a:buSzPts val="2500"/>
              <a:buFont typeface="Montserrat Medium"/>
              <a:buChar char="●"/>
            </a:pPr>
            <a:r>
              <a:rPr lang="pt-BR" sz="25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Comparar notas IDEB e SAEB(</a:t>
            </a:r>
            <a:r>
              <a:rPr lang="pt-BR" sz="2500" dirty="0" err="1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Mat</a:t>
            </a:r>
            <a:r>
              <a:rPr lang="pt-BR" sz="25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) entre escolas: </a:t>
            </a:r>
          </a:p>
          <a:p>
            <a:pPr marL="69850" lvl="6">
              <a:lnSpc>
                <a:spcPct val="150000"/>
              </a:lnSpc>
              <a:spcBef>
                <a:spcPts val="2100"/>
              </a:spcBef>
              <a:buClr>
                <a:srgbClr val="434343"/>
              </a:buClr>
              <a:buSzPts val="2500"/>
            </a:pPr>
            <a:r>
              <a:rPr lang="pt-BR" sz="25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		</a:t>
            </a:r>
            <a:r>
              <a:rPr lang="pt-BR" sz="2500" dirty="0" err="1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Cactus</a:t>
            </a:r>
            <a:r>
              <a:rPr lang="pt-BR" sz="25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– 2019</a:t>
            </a:r>
          </a:p>
          <a:p>
            <a:pPr marL="69850" lvl="8">
              <a:lnSpc>
                <a:spcPct val="150000"/>
              </a:lnSpc>
              <a:spcBef>
                <a:spcPts val="2100"/>
              </a:spcBef>
              <a:buClr>
                <a:srgbClr val="434343"/>
              </a:buClr>
              <a:buSzPts val="2500"/>
            </a:pPr>
            <a:r>
              <a:rPr lang="pt-BR" sz="25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		</a:t>
            </a:r>
            <a:r>
              <a:rPr lang="pt-BR" sz="2500" dirty="0" err="1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Cactus</a:t>
            </a:r>
            <a:r>
              <a:rPr lang="pt-BR" sz="25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– 2020 </a:t>
            </a:r>
          </a:p>
          <a:p>
            <a:pPr marL="69850" lvl="8">
              <a:lnSpc>
                <a:spcPct val="150000"/>
              </a:lnSpc>
              <a:spcBef>
                <a:spcPts val="2100"/>
              </a:spcBef>
              <a:buClr>
                <a:srgbClr val="434343"/>
              </a:buClr>
              <a:buSzPts val="2500"/>
            </a:pPr>
            <a:r>
              <a:rPr lang="pt-BR" sz="25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		não-</a:t>
            </a:r>
            <a:r>
              <a:rPr lang="pt-BR" sz="2500" dirty="0" err="1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Cactus</a:t>
            </a:r>
            <a:endParaRPr lang="pt-BR" sz="2500" dirty="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69850" lvl="8">
              <a:lnSpc>
                <a:spcPct val="150000"/>
              </a:lnSpc>
              <a:spcBef>
                <a:spcPts val="2100"/>
              </a:spcBef>
              <a:buClr>
                <a:srgbClr val="434343"/>
              </a:buClr>
              <a:buSzPts val="2500"/>
            </a:pPr>
            <a:r>
              <a:rPr lang="pt-BR" sz="25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 5º e 9º ano, dos anos de 2017 e 2019</a:t>
            </a:r>
          </a:p>
        </p:txBody>
      </p:sp>
      <p:sp>
        <p:nvSpPr>
          <p:cNvPr id="93" name="Google Shape;93;p18"/>
          <p:cNvSpPr txBox="1"/>
          <p:nvPr/>
        </p:nvSpPr>
        <p:spPr>
          <a:xfrm>
            <a:off x="17411700" y="9494700"/>
            <a:ext cx="876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5500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>
            <a:spLocks noGrp="1"/>
          </p:cNvSpPr>
          <p:nvPr>
            <p:ph type="title" idx="4294967295"/>
          </p:nvPr>
        </p:nvSpPr>
        <p:spPr>
          <a:xfrm>
            <a:off x="1304132" y="327601"/>
            <a:ext cx="7462200" cy="10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8225" tIns="79100" rIns="158225" bIns="791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426"/>
              </a:buClr>
              <a:buSzPts val="4800"/>
              <a:buFont typeface="Calibri"/>
              <a:buNone/>
            </a:pPr>
            <a:r>
              <a:rPr lang="en-US" sz="4000" b="1" dirty="0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SAEB – 5 </a:t>
            </a:r>
            <a:r>
              <a:rPr lang="en-US" sz="4000" b="1" dirty="0" err="1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ano</a:t>
            </a:r>
            <a:endParaRPr sz="4000" b="1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26"/>
          <p:cNvSpPr txBox="1"/>
          <p:nvPr/>
        </p:nvSpPr>
        <p:spPr>
          <a:xfrm>
            <a:off x="17411700" y="9494700"/>
            <a:ext cx="876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5500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154" y="327601"/>
            <a:ext cx="684850" cy="79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9591FB-92E4-485B-9607-ABF16ED23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100" y="2652519"/>
            <a:ext cx="7459444" cy="52739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D5EE7F-4EE3-4BC0-B761-69CD9EF51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254" y="2558181"/>
            <a:ext cx="7904231" cy="526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651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>
            <a:spLocks noGrp="1"/>
          </p:cNvSpPr>
          <p:nvPr>
            <p:ph type="title" idx="4294967295"/>
          </p:nvPr>
        </p:nvSpPr>
        <p:spPr>
          <a:xfrm>
            <a:off x="1304131" y="327601"/>
            <a:ext cx="9061395" cy="10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8225" tIns="79100" rIns="158225" bIns="791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426"/>
              </a:buClr>
              <a:buSzPts val="4800"/>
              <a:buFont typeface="Calibri"/>
              <a:buNone/>
            </a:pPr>
            <a:r>
              <a:rPr lang="en-US" sz="4000" b="1" dirty="0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IDEB por </a:t>
            </a:r>
            <a:r>
              <a:rPr lang="en-US" sz="4000" b="1" dirty="0" err="1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município</a:t>
            </a:r>
            <a:r>
              <a:rPr lang="en-US" sz="4000" b="1" dirty="0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 – 5º </a:t>
            </a:r>
            <a:r>
              <a:rPr lang="en-US" sz="4000" b="1" dirty="0" err="1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ano</a:t>
            </a:r>
            <a:endParaRPr sz="4000" b="1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26"/>
          <p:cNvSpPr txBox="1"/>
          <p:nvPr/>
        </p:nvSpPr>
        <p:spPr>
          <a:xfrm>
            <a:off x="17411700" y="9494700"/>
            <a:ext cx="876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5500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154" y="327601"/>
            <a:ext cx="684850" cy="79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045C46-1AC6-4367-8038-2B69FF46D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48" y="2692840"/>
            <a:ext cx="9579222" cy="61896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1E8F18-3FB7-4B40-AC22-4DC2E7013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8370" y="2692840"/>
            <a:ext cx="8029955" cy="575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86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>
            <a:spLocks noGrp="1"/>
          </p:cNvSpPr>
          <p:nvPr>
            <p:ph type="title" idx="4294967295"/>
          </p:nvPr>
        </p:nvSpPr>
        <p:spPr>
          <a:xfrm>
            <a:off x="1304131" y="327601"/>
            <a:ext cx="12536560" cy="10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8225" tIns="79100" rIns="158225" bIns="791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426"/>
              </a:buClr>
              <a:buSzPts val="4800"/>
              <a:buFont typeface="Calibri"/>
              <a:buNone/>
            </a:pPr>
            <a:r>
              <a:rPr lang="en-US" sz="4000" b="1" dirty="0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Nota IDEB por </a:t>
            </a:r>
            <a:r>
              <a:rPr lang="en-US" sz="4000" b="1" dirty="0" err="1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escola</a:t>
            </a:r>
            <a:r>
              <a:rPr lang="en-US" sz="4000" b="1" dirty="0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 – 5 </a:t>
            </a:r>
            <a:r>
              <a:rPr lang="en-US" sz="4000" b="1" dirty="0" err="1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ano</a:t>
            </a:r>
            <a:r>
              <a:rPr lang="en-US" sz="4000" b="1" dirty="0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 e 9 </a:t>
            </a:r>
            <a:r>
              <a:rPr lang="en-US" sz="4000" b="1" dirty="0" err="1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ano</a:t>
            </a:r>
            <a:endParaRPr sz="4000" b="1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26"/>
          <p:cNvSpPr txBox="1"/>
          <p:nvPr/>
        </p:nvSpPr>
        <p:spPr>
          <a:xfrm>
            <a:off x="17411700" y="9494700"/>
            <a:ext cx="876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5500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154" y="327601"/>
            <a:ext cx="684850" cy="79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E366B8-B382-4234-8740-7057EB998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59" y="3500961"/>
            <a:ext cx="7910691" cy="4119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C82AFE-55CD-4DF4-881B-0ABF4276DA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8762" y="3449668"/>
            <a:ext cx="7851665" cy="417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156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>
            <a:spLocks noGrp="1"/>
          </p:cNvSpPr>
          <p:nvPr>
            <p:ph type="title" idx="4294967295"/>
          </p:nvPr>
        </p:nvSpPr>
        <p:spPr>
          <a:xfrm>
            <a:off x="1304131" y="327601"/>
            <a:ext cx="12536560" cy="10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8225" tIns="79100" rIns="158225" bIns="791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426"/>
              </a:buClr>
              <a:buSzPts val="4800"/>
              <a:buFont typeface="Calibri"/>
              <a:buNone/>
            </a:pPr>
            <a:r>
              <a:rPr lang="en-US" sz="4000" b="1" dirty="0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Nota </a:t>
            </a:r>
            <a:r>
              <a:rPr lang="en-US" sz="4000" b="1" dirty="0" err="1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Matemática</a:t>
            </a:r>
            <a:r>
              <a:rPr lang="en-US" sz="4000" b="1" dirty="0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 por </a:t>
            </a:r>
            <a:r>
              <a:rPr lang="en-US" sz="4000" b="1" dirty="0" err="1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escola</a:t>
            </a:r>
            <a:r>
              <a:rPr lang="en-US" sz="4000" b="1" dirty="0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 – 5 </a:t>
            </a:r>
            <a:r>
              <a:rPr lang="en-US" sz="4000" b="1" dirty="0" err="1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ano</a:t>
            </a:r>
            <a:r>
              <a:rPr lang="en-US" sz="4000" b="1" dirty="0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 e 9 </a:t>
            </a:r>
            <a:r>
              <a:rPr lang="en-US" sz="4000" b="1" dirty="0" err="1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ano</a:t>
            </a:r>
            <a:endParaRPr sz="4000" b="1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26"/>
          <p:cNvSpPr txBox="1"/>
          <p:nvPr/>
        </p:nvSpPr>
        <p:spPr>
          <a:xfrm>
            <a:off x="17411700" y="9494700"/>
            <a:ext cx="876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5500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154" y="327601"/>
            <a:ext cx="684850" cy="79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F3725EA-DBC3-40F7-90DD-CC2F2D944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3278" y="3946597"/>
            <a:ext cx="7438422" cy="38013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E137626-9D73-433C-8488-77447E5B1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5782" y="3864261"/>
            <a:ext cx="7527476" cy="388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7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>
            <a:spLocks noGrp="1"/>
          </p:cNvSpPr>
          <p:nvPr>
            <p:ph type="title" idx="4294967295"/>
          </p:nvPr>
        </p:nvSpPr>
        <p:spPr>
          <a:xfrm>
            <a:off x="1304131" y="327601"/>
            <a:ext cx="9061395" cy="10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8225" tIns="79100" rIns="158225" bIns="791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426"/>
              </a:buClr>
              <a:buSzPts val="4800"/>
              <a:buFont typeface="Calibri"/>
              <a:buNone/>
            </a:pPr>
            <a:r>
              <a:rPr lang="en-US" sz="4000" b="1" dirty="0" err="1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Escolas</a:t>
            </a:r>
            <a:endParaRPr sz="4000" b="1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26"/>
          <p:cNvSpPr txBox="1"/>
          <p:nvPr/>
        </p:nvSpPr>
        <p:spPr>
          <a:xfrm>
            <a:off x="17411700" y="9494700"/>
            <a:ext cx="876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5500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154" y="327601"/>
            <a:ext cx="684850" cy="79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3CCA1C6-9841-4717-981D-FBB20FBE4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214" y="1099137"/>
            <a:ext cx="12153186" cy="911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58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>
            <a:spLocks noGrp="1"/>
          </p:cNvSpPr>
          <p:nvPr>
            <p:ph type="title" idx="4294967295"/>
          </p:nvPr>
        </p:nvSpPr>
        <p:spPr>
          <a:xfrm>
            <a:off x="1304131" y="327601"/>
            <a:ext cx="9061395" cy="10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8225" tIns="79100" rIns="158225" bIns="791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426"/>
              </a:buClr>
              <a:buSzPts val="4800"/>
              <a:buFont typeface="Calibri"/>
              <a:buNone/>
            </a:pPr>
            <a:r>
              <a:rPr lang="en-US" sz="4000" b="1" dirty="0" err="1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Escolas</a:t>
            </a:r>
            <a:endParaRPr sz="4000" b="1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26"/>
          <p:cNvSpPr txBox="1"/>
          <p:nvPr/>
        </p:nvSpPr>
        <p:spPr>
          <a:xfrm>
            <a:off x="17411700" y="9494700"/>
            <a:ext cx="876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5500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154" y="327601"/>
            <a:ext cx="684850" cy="79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16E1E66-765E-44D5-BC58-D9B3EB1FA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714" y="1119776"/>
            <a:ext cx="12135484" cy="910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00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>
            <a:spLocks noGrp="1"/>
          </p:cNvSpPr>
          <p:nvPr>
            <p:ph type="title" idx="4294967295"/>
          </p:nvPr>
        </p:nvSpPr>
        <p:spPr>
          <a:xfrm>
            <a:off x="1304131" y="327601"/>
            <a:ext cx="9061395" cy="10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8225" tIns="79100" rIns="158225" bIns="791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426"/>
              </a:buClr>
              <a:buSzPts val="4800"/>
              <a:buFont typeface="Calibri"/>
              <a:buNone/>
            </a:pPr>
            <a:r>
              <a:rPr lang="en-US" sz="4000" b="1" dirty="0" err="1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Escolas</a:t>
            </a:r>
            <a:endParaRPr sz="4000" b="1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26"/>
          <p:cNvSpPr txBox="1"/>
          <p:nvPr/>
        </p:nvSpPr>
        <p:spPr>
          <a:xfrm>
            <a:off x="17411700" y="9494700"/>
            <a:ext cx="876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5500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154" y="327601"/>
            <a:ext cx="684850" cy="79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0DEA8BD-5DEB-4180-8AF4-827448BD0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3626" y="1372500"/>
            <a:ext cx="11488330" cy="849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1267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534</Words>
  <Application>Microsoft Macintosh PowerPoint</Application>
  <PresentationFormat>Personalizar</PresentationFormat>
  <Paragraphs>158</Paragraphs>
  <Slides>17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2" baseType="lpstr">
      <vt:lpstr>Montserrat</vt:lpstr>
      <vt:lpstr>Montserrat Medium</vt:lpstr>
      <vt:lpstr>Calibri</vt:lpstr>
      <vt:lpstr>Arial</vt:lpstr>
      <vt:lpstr>Simple Light</vt:lpstr>
      <vt:lpstr>Apresentação do PowerPoint</vt:lpstr>
      <vt:lpstr>Apresentação do PowerPoint</vt:lpstr>
      <vt:lpstr>SAEB – 5 ano</vt:lpstr>
      <vt:lpstr>IDEB por município – 5º ano</vt:lpstr>
      <vt:lpstr>Nota IDEB por escola – 5 ano e 9 ano</vt:lpstr>
      <vt:lpstr>Nota Matemática por escola – 5 ano e 9 ano</vt:lpstr>
      <vt:lpstr>Escolas</vt:lpstr>
      <vt:lpstr>Escolas</vt:lpstr>
      <vt:lpstr>Escolas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Escolas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Gustavo Martins Luchesi</cp:lastModifiedBy>
  <cp:revision>38</cp:revision>
  <dcterms:modified xsi:type="dcterms:W3CDTF">2021-02-25T20:40:23Z</dcterms:modified>
</cp:coreProperties>
</file>